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86" r:id="rId2"/>
  </p:sldMasterIdLst>
  <p:notesMasterIdLst>
    <p:notesMasterId r:id="rId24"/>
  </p:notesMasterIdLst>
  <p:sldIdLst>
    <p:sldId id="272" r:id="rId3"/>
    <p:sldId id="276" r:id="rId4"/>
    <p:sldId id="277" r:id="rId5"/>
    <p:sldId id="285" r:id="rId6"/>
    <p:sldId id="288" r:id="rId7"/>
    <p:sldId id="287" r:id="rId8"/>
    <p:sldId id="281" r:id="rId9"/>
    <p:sldId id="282" r:id="rId10"/>
    <p:sldId id="283" r:id="rId11"/>
    <p:sldId id="286" r:id="rId12"/>
    <p:sldId id="298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84" r:id="rId21"/>
    <p:sldId id="299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 Plav" initials="O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B00000"/>
    <a:srgbClr val="CCFFCC"/>
    <a:srgbClr val="FFCCFF"/>
    <a:srgbClr val="CCECFF"/>
    <a:srgbClr val="CCFFFF"/>
    <a:srgbClr val="FFFFCC"/>
    <a:srgbClr val="FFFF99"/>
    <a:srgbClr val="CAD9F8"/>
    <a:srgbClr val="66CCFF"/>
    <a:srgbClr val="FF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501" autoAdjust="0"/>
  </p:normalViewPr>
  <p:slideViewPr>
    <p:cSldViewPr>
      <p:cViewPr>
        <p:scale>
          <a:sx n="81" d="100"/>
          <a:sy n="81" d="100"/>
        </p:scale>
        <p:origin x="-355" y="1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C5573-1B5E-4737-84BD-40F4E19FF5E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1085B-41E5-4D28-BD57-C60772DF47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71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EBE21-A988-4D49-8A80-86BC2AB88B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3931387"/>
      </p:ext>
    </p:extLst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B4F86-E8E6-4FBE-A144-E106BE4E68C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832783"/>
      </p:ext>
    </p:extLst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B94E1-98FB-4A94-934D-B69DE999CF1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3868043"/>
      </p:ext>
    </p:extLst>
  </p:cSld>
  <p:clrMapOvr>
    <a:masterClrMapping/>
  </p:clrMapOvr>
  <p:transition spd="slow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4800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749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98321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5549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8765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1947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7803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378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D2605-7761-4ECE-AB98-E4FD73B0E7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5399059"/>
      </p:ext>
    </p:extLst>
  </p:cSld>
  <p:clrMapOvr>
    <a:masterClrMapping/>
  </p:clrMapOvr>
  <p:transition spd="slow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09956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22.03.2022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359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046560" y="2420938"/>
            <a:ext cx="7055644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71550" y="2557464"/>
            <a:ext cx="7200900" cy="3317875"/>
          </a:xfrm>
        </p:spPr>
        <p:txBody>
          <a:bodyPr/>
          <a:lstStyle>
            <a:lvl1pPr marL="0" indent="0" algn="ctr" fontAlgn="auto">
              <a:buFont typeface="Arial"/>
              <a:buNone/>
              <a:defRPr sz="1200"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BE5B6-FA3B-4CE0-B539-2AF08C7EE8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3/22/2022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8571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2B7B9-37BE-4F09-867D-32134C9F3D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7287368"/>
      </p:ext>
    </p:extLst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7FB14-FE13-4847-8A6B-36BF155DF2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0649311"/>
      </p:ext>
    </p:extLst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FDE-36FD-4DCE-B050-93BD4090EA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9675799"/>
      </p:ext>
    </p:extLst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E8BD7-FD83-4A79-BBE4-4BA43CABD3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3854350"/>
      </p:ext>
    </p:extLst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DE21D-E007-47D7-A371-7A81722EDCB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079456"/>
      </p:ext>
    </p:extLst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65EA-7ACC-4B2A-9E5E-9CEF64B0860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659009"/>
      </p:ext>
    </p:extLst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CB21-87CF-42ED-B5D3-8A5600CEC4E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3188747"/>
      </p:ext>
    </p:extLst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g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6.gif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4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F2AB1B-7A8A-43AE-BF95-CCF79DA63813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14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slow">
    <p:zo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43002" y="-1143000"/>
            <a:ext cx="6857998" cy="91440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" y="4909639"/>
            <a:ext cx="1126990" cy="17316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="" xmlns:a14="http://schemas.microsoft.com/office/drawing/2010/main">
                  <a14:imgLayer r:embed="rId17">
                    <a14:imgEffect>
                      <a14:artisticCrisscrossEtching trans="32000" pressure="24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195794">
            <a:off x="658036" y="353513"/>
            <a:ext cx="8268958" cy="6064767"/>
          </a:xfrm>
          <a:prstGeom prst="rect">
            <a:avLst/>
          </a:prstGeom>
          <a:effectLst>
            <a:softEdge rad="9017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eaLnBrk="0" fontAlgn="base" hangingPunct="0">
              <a:spcBef>
                <a:spcPct val="0"/>
              </a:spcBef>
              <a:spcAft>
                <a:spcPct val="0"/>
              </a:spcAft>
            </a:pPr>
            <a:fld id="{9012E174-B9A8-4FDF-B12F-032B2ED0ED26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Garamond" panose="02020404030301010803" pitchFamily="18" charset="0"/>
              </a:rPr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</a:pPr>
              <a:t>22.03.2022</a:t>
            </a:fld>
            <a:endParaRPr lang="ru-RU" dirty="0">
              <a:solidFill>
                <a:prstClr val="black">
                  <a:tint val="75000"/>
                </a:prstClr>
              </a:solidFill>
              <a:latin typeface="Garamond" panose="02020404030301010803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Garamond" panose="02020404030301010803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 eaLnBrk="0" fontAlgn="base" hangingPunct="0">
              <a:spcBef>
                <a:spcPct val="0"/>
              </a:spcBef>
              <a:spcAft>
                <a:spcPct val="0"/>
              </a:spcAft>
            </a:pPr>
            <a:fld id="{BB131B5C-BD49-473B-8251-7210520410A7}" type="slidenum">
              <a:rPr lang="ru-RU" smtClean="0">
                <a:solidFill>
                  <a:prstClr val="black">
                    <a:tint val="75000"/>
                  </a:prstClr>
                </a:solidFill>
                <a:latin typeface="Garamond" panose="02020404030301010803" pitchFamily="18" charset="0"/>
              </a:rPr>
              <a:pPr defTabSz="3429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8423" y="6181696"/>
            <a:ext cx="357188" cy="4762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4106" y="2667876"/>
            <a:ext cx="423983" cy="5653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09052" y="4461505"/>
            <a:ext cx="428057" cy="57074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407351">
            <a:off x="8122126" y="5201697"/>
            <a:ext cx="423983" cy="56531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0157949" flipH="1">
            <a:off x="8551957" y="5091296"/>
            <a:ext cx="428057" cy="5707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8551" y="5522950"/>
            <a:ext cx="981020" cy="1308026"/>
          </a:xfrm>
          <a:prstGeom prst="rect">
            <a:avLst/>
          </a:prstGeom>
        </p:spPr>
      </p:pic>
      <p:sp>
        <p:nvSpPr>
          <p:cNvPr id="7" name="TextBox 3"/>
          <p:cNvSpPr txBox="1">
            <a:spLocks noChangeArrowheads="1"/>
          </p:cNvSpPr>
          <p:nvPr userDrawn="1"/>
        </p:nvSpPr>
        <p:spPr bwMode="auto">
          <a:xfrm>
            <a:off x="7974419" y="6441278"/>
            <a:ext cx="116150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 i="1" dirty="0">
                <a:solidFill>
                  <a:srgbClr val="C00000"/>
                </a:solidFill>
                <a:latin typeface="Bickham Script Two" panose="03000207080000090004" pitchFamily="66" charset="0"/>
                <a:cs typeface="AngsanaUPC" panose="02020603050405020304" pitchFamily="18" charset="-34"/>
              </a:rPr>
              <a:t>В. Полшкова</a:t>
            </a:r>
            <a:r>
              <a:rPr lang="en-US" sz="1350" i="1" dirty="0">
                <a:solidFill>
                  <a:srgbClr val="C00000"/>
                </a:solidFill>
                <a:latin typeface="Bickham Script Two" panose="03000207080000090004" pitchFamily="66" charset="0"/>
                <a:cs typeface="AngsanaUPC" panose="02020603050405020304" pitchFamily="18" charset="-34"/>
              </a:rPr>
              <a:t> </a:t>
            </a:r>
            <a:endParaRPr lang="ru-RU" sz="1350" i="1" dirty="0">
              <a:solidFill>
                <a:srgbClr val="C00000"/>
              </a:solidFill>
              <a:latin typeface="Bickham Script Two" panose="03000207080000090004" pitchFamily="66" charset="0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1451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___Microsoft_Office_PowerPoint_97-20031.ppt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660" y="3501008"/>
            <a:ext cx="8107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atin typeface="Arial Narrow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2095" y="1412776"/>
            <a:ext cx="835292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Проектная деятельность как один из способов формирования функциональной грамотности</a:t>
            </a: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4664"/>
            <a:ext cx="3764807" cy="5181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5"/>
            <a:ext cx="3719934" cy="5181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3415574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1628800"/>
          <a:ext cx="8208912" cy="5047488"/>
        </p:xfrm>
        <a:graphic>
          <a:graphicData uri="http://schemas.openxmlformats.org/drawingml/2006/table">
            <a:tbl>
              <a:tblPr/>
              <a:tblGrid>
                <a:gridCol w="3638552"/>
                <a:gridCol w="4570360"/>
              </a:tblGrid>
              <a:tr h="489654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Выбор тем исследований.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Ознакомление с требованиями к проектной работе.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Закрепление руководителей.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Теоретические занятия.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Индивидуальные консультации.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Работа с научной литературой в целях накопления материала по проблеме.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Индивидуальные консультации.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Составление плана исследования.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098" marR="43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Составление анкет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Анкетирование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Обработка полученных результатов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Декабрь - Январь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Сбор материала по теме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Систематизация материала по проблеме.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Март – Апрель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Оформление работы.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Рецензирование исследования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Май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Защиты творческих работ.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098" marR="430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-252536" y="0"/>
            <a:ext cx="96614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 pitchFamily="34" charset="0"/>
                <a:cs typeface="Times New Roman" pitchFamily="18" charset="0"/>
              </a:rPr>
              <a:t>Циклограмма организации проектной деятельности</a:t>
            </a:r>
            <a:endParaRPr kumimoji="0" lang="ru-RU" sz="4000" b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atrix\Desktop\p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11" y="303531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trix\Desktop\IMG-20220319-WA0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821785"/>
            <a:ext cx="1294181" cy="1725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trix\Desktop\IMG-20220319-WA00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32" y="2852936"/>
            <a:ext cx="1294180" cy="17255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atrix\Desktop\IMG-20220319-WA00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739" y="314252"/>
            <a:ext cx="2315009" cy="18592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trix\Desktop\IMG-20220319-WA00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500" y="4423217"/>
            <a:ext cx="1618388" cy="2157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trix\Desktop\IMG-20220319-WA002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511" y="314252"/>
            <a:ext cx="1270477" cy="2256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atrix\Desktop\IMG-20220319-WA003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40" y="2397891"/>
            <a:ext cx="1084367" cy="1926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atrix\Desktop\IMG-20220319-WA003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528" y="2348881"/>
            <a:ext cx="1111960" cy="19751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Matrix\Desktop\IMG-20220319-WA003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888" y="2338173"/>
            <a:ext cx="1107508" cy="19672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Matrix\Desktop\IMG-20220319-WA003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253" y="4423217"/>
            <a:ext cx="1618388" cy="2157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Matrix\Desktop\IMG-20220319-WA003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923" y="4423943"/>
            <a:ext cx="1599754" cy="21330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9383" y="635152"/>
            <a:ext cx="2555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Песни, плакаты и техника военных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18206" y="5118156"/>
            <a:ext cx="27090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Народы </a:t>
            </a:r>
            <a:r>
              <a:rPr lang="ru-RU" sz="20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Татарстана.  Масленица</a:t>
            </a:r>
            <a:endParaRPr lang="ru-RU" sz="20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4465" y="2397891"/>
            <a:ext cx="24924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 Родословная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3244334"/>
            <a:ext cx="23042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Ель </a:t>
            </a:r>
            <a:r>
              <a:rPr lang="ru-RU" sz="20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исскуственная</a:t>
            </a:r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ель настоящая</a:t>
            </a:r>
          </a:p>
        </p:txBody>
      </p:sp>
    </p:spTree>
    <p:extLst>
      <p:ext uri="{BB962C8B-B14F-4D97-AF65-F5344CB8AC3E}">
        <p14:creationId xmlns="" xmlns:p14="http://schemas.microsoft.com/office/powerpoint/2010/main" val="2527916233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1894135" cy="252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Matrix\Desktop\IMG-20220320-WA00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60648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trix\Desktop\IMG-20220320-WA00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32856"/>
            <a:ext cx="2298317" cy="3064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Matrix\Desktop\IMG-20220320-WA00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40968"/>
            <a:ext cx="3121884" cy="23414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Matrix\Desktop\IMG-20220320-WA00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90641"/>
            <a:ext cx="3052597" cy="22894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732239"/>
            <a:ext cx="2558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Зимние виды спорта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04056" y="3244334"/>
            <a:ext cx="1237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 двор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5733256"/>
            <a:ext cx="27515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Здоровый образ жизни-это модно?</a:t>
            </a:r>
          </a:p>
        </p:txBody>
      </p:sp>
      <p:pic>
        <p:nvPicPr>
          <p:cNvPr id="3080" name="Picture 8" descr="C:\Users\Matrix\Desktop\IMG-20220320-WA00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584" y="1198545"/>
            <a:ext cx="2234669" cy="1676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7035849"/>
      </p:ext>
    </p:extLst>
  </p:cSld>
  <p:clrMapOvr>
    <a:masterClrMapping/>
  </p:clrMapOvr>
  <p:transition spd="slow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010916" cy="201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Matrix\Desktop\IMG-20220320-WA00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6" y="4471415"/>
            <a:ext cx="2208246" cy="1656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atrix\Desktop\IMG-20220320-WA00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73" y="2564904"/>
            <a:ext cx="1374061" cy="1832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Matrix\Desktop\IMG-20220320-WA00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083" y="2924944"/>
            <a:ext cx="2244959" cy="29932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Matrix\Desktop\IMG-20220320-WA00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096" y="414440"/>
            <a:ext cx="1767668" cy="23568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Matrix\Desktop\IMG-20220320-WA005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29784"/>
            <a:ext cx="2646888" cy="1985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trix\Desktop\IMG-20220320-WA00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3358"/>
            <a:ext cx="1440160" cy="1920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79012" y="764704"/>
            <a:ext cx="20649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деду за Победу!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38644" y="3059668"/>
            <a:ext cx="18255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мире сказок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4581128"/>
            <a:ext cx="1527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Фольклор-чудеса языка</a:t>
            </a:r>
          </a:p>
        </p:txBody>
      </p:sp>
    </p:spTree>
    <p:extLst>
      <p:ext uri="{BB962C8B-B14F-4D97-AF65-F5344CB8AC3E}">
        <p14:creationId xmlns="" xmlns:p14="http://schemas.microsoft.com/office/powerpoint/2010/main" val="1362022138"/>
      </p:ext>
    </p:extLst>
  </p:cSld>
  <p:clrMapOvr>
    <a:masterClrMapping/>
  </p:clrMapOvr>
  <p:transition spd="slow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trix\Desktop\i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1476375" cy="1838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trix\Desktop\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2622618" cy="1966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trix\Desktop\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829" y="4293096"/>
            <a:ext cx="2838730" cy="21290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069153046"/>
              </p:ext>
            </p:extLst>
          </p:nvPr>
        </p:nvGraphicFramePr>
        <p:xfrm>
          <a:off x="5076056" y="260648"/>
          <a:ext cx="3471700" cy="2603474"/>
        </p:xfrm>
        <a:graphic>
          <a:graphicData uri="http://schemas.openxmlformats.org/presentationml/2006/ole">
            <p:oleObj spid="_x0000_s2062" name="Презентация" r:id="rId6" imgW="4570530" imgH="3427618" progId="PowerPoint.Show.8">
              <p:embed/>
            </p:oleObj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37461" y="3892986"/>
            <a:ext cx="27868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Родники нашего края</a:t>
            </a:r>
          </a:p>
        </p:txBody>
      </p:sp>
    </p:spTree>
    <p:extLst>
      <p:ext uri="{BB962C8B-B14F-4D97-AF65-F5344CB8AC3E}">
        <p14:creationId xmlns="" xmlns:p14="http://schemas.microsoft.com/office/powerpoint/2010/main" val="894118206"/>
      </p:ext>
    </p:extLst>
  </p:cSld>
  <p:clrMapOvr>
    <a:masterClrMapping/>
  </p:clrMapOvr>
  <p:transition spd="slow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Matrix\Desktop\слайд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542" y="286938"/>
            <a:ext cx="4329945" cy="3061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trix\Desktop\альбом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93513"/>
            <a:ext cx="2520280" cy="35644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16758"/>
            <a:ext cx="2131750" cy="30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C:\Users\Matrix\Desktop\Без имени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63" y="286937"/>
            <a:ext cx="3939589" cy="2785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30025480"/>
      </p:ext>
    </p:extLst>
  </p:cSld>
  <p:clrMapOvr>
    <a:masterClrMapping/>
  </p:clrMapOvr>
  <p:transition spd="slow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757" y="3681600"/>
            <a:ext cx="3756025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2736850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Matrix\Desktop\IMG_20220301_0749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01579"/>
            <a:ext cx="1872208" cy="2492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33155"/>
            <a:ext cx="2026656" cy="2700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230" y="3670431"/>
            <a:ext cx="35457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Гиацинты для мамы</a:t>
            </a:r>
          </a:p>
        </p:txBody>
      </p:sp>
    </p:spTree>
    <p:extLst>
      <p:ext uri="{BB962C8B-B14F-4D97-AF65-F5344CB8AC3E}">
        <p14:creationId xmlns="" xmlns:p14="http://schemas.microsoft.com/office/powerpoint/2010/main" val="1809576650"/>
      </p:ext>
    </p:extLst>
  </p:cSld>
  <p:clrMapOvr>
    <a:masterClrMapping/>
  </p:clrMapOvr>
  <p:transition spd="slow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124744"/>
            <a:ext cx="59046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i="1" u="sng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Введение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Тема  нашего проекта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Цель нашей работы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Задачи нашего исследования: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Мы выдвинули гипотезу: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Творческим продуктом будет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Наша работа актуальна, потому что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u="sng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Основная часть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Мы начали  свою работу с того, что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Потом мы приступили  к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Мы завершили  работу тем, что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u="sng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Заключение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  Закончив проект,  мы можем сказать: не всё из того, что было задумано, получилось, например,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  Это произошло потому, что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  Мы думаем, что проблема проекта решена, так как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  Работа над проектом показала, что 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   Мы узнали  о себе и о проблеме, по которой работали…</a:t>
            </a:r>
            <a:endParaRPr lang="ru-RU" sz="24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u="sng" dirty="0" smtClean="0">
                <a:solidFill>
                  <a:srgbClr val="00206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Презентация продукта</a:t>
            </a:r>
            <a:endParaRPr lang="ru-RU" sz="4000" b="1" i="1" dirty="0" smtClean="0">
              <a:solidFill>
                <a:srgbClr val="002060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404664"/>
            <a:ext cx="57342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Клише для защиты проекта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064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Arial"/>
              </a:rPr>
              <a:t>Чему призвана научить проектная </a:t>
            </a:r>
            <a:r>
              <a:rPr kumimoji="0" lang="ru-RU" altLang="ru-RU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Arial"/>
              </a:rPr>
              <a:t>дятельность</a:t>
            </a: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ea typeface="+mj-ea"/>
                <a:cs typeface="Arial"/>
              </a:rPr>
              <a:t>?</a:t>
            </a:r>
            <a:endParaRPr kumimoji="0" lang="ru-RU" sz="36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384416"/>
            <a:ext cx="3384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Таким образом, в процессе работы над проектом у ученика формируется большое 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количество </a:t>
            </a:r>
            <a:r>
              <a:rPr lang="ru-RU" sz="2800" b="1" i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надпредметных</a:t>
            </a: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умений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Times New Roman" pitchFamily="18" charset="0"/>
              </a:rPr>
              <a:t>(в современной трактовке – универсальные учебные действия).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83968" y="1384416"/>
            <a:ext cx="46085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Ученик призван «освоить» функциональную </a:t>
            </a:r>
            <a:r>
              <a:rPr lang="ru-RU" sz="28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грамотность: быть готовым взаимодействовать с окружающим миром, решать учебные и житейские задачи, развивать способности строить отношения, владеть рефлексивными умениями</a:t>
            </a:r>
          </a:p>
        </p:txBody>
      </p:sp>
    </p:spTree>
    <p:extLst>
      <p:ext uri="{BB962C8B-B14F-4D97-AF65-F5344CB8AC3E}">
        <p14:creationId xmlns="" xmlns:p14="http://schemas.microsoft.com/office/powerpoint/2010/main" val="2604099364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BCB7542-DD63-4CF3-9601-5DDF3D9E9D8B}"/>
              </a:ext>
            </a:extLst>
          </p:cNvPr>
          <p:cNvSpPr txBox="1"/>
          <p:nvPr/>
        </p:nvSpPr>
        <p:spPr>
          <a:xfrm>
            <a:off x="236530" y="207637"/>
            <a:ext cx="88924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B00000"/>
                </a:solidFill>
                <a:effectLst/>
                <a:uLnTx/>
                <a:uFillTx/>
                <a:latin typeface="Arial Narrow" panose="020B0606020202030204" pitchFamily="34" charset="0"/>
              </a:rPr>
              <a:t>Виды функциональной грамотности</a:t>
            </a:r>
            <a:endParaRPr lang="ru-RU" sz="4400" dirty="0">
              <a:solidFill>
                <a:srgbClr val="B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xmlns="" id="{F5412FEC-9E8D-43BD-B237-382EF03F5B3F}"/>
              </a:ext>
            </a:extLst>
          </p:cNvPr>
          <p:cNvSpPr/>
          <p:nvPr/>
        </p:nvSpPr>
        <p:spPr>
          <a:xfrm>
            <a:off x="4682770" y="4315812"/>
            <a:ext cx="3689203" cy="107682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Грамотность при овладении иностранными языками</a:t>
            </a: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1E441C77-F8A6-4A01-A73E-F413626F6630}"/>
              </a:ext>
            </a:extLst>
          </p:cNvPr>
          <p:cNvSpPr/>
          <p:nvPr/>
        </p:nvSpPr>
        <p:spPr>
          <a:xfrm>
            <a:off x="437855" y="4623191"/>
            <a:ext cx="3689203" cy="76944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0" dirty="0">
                <a:solidFill>
                  <a:srgbClr val="002060"/>
                </a:solidFill>
                <a:latin typeface="Arial Narrow" panose="020B0606020202030204" pitchFamily="34" charset="0"/>
              </a:rPr>
              <a:t>Информационная</a:t>
            </a:r>
          </a:p>
          <a:p>
            <a:pPr algn="ctr"/>
            <a:r>
              <a:rPr lang="ru-RU" sz="2400" b="1" kern="0" dirty="0">
                <a:solidFill>
                  <a:srgbClr val="002060"/>
                </a:solidFill>
                <a:latin typeface="Arial Narrow" panose="020B0606020202030204" pitchFamily="34" charset="0"/>
              </a:rPr>
              <a:t>грамотность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E9A5B4D3-23C4-4638-B0EF-C21032D54D7B}"/>
              </a:ext>
            </a:extLst>
          </p:cNvPr>
          <p:cNvSpPr/>
          <p:nvPr/>
        </p:nvSpPr>
        <p:spPr>
          <a:xfrm>
            <a:off x="4769119" y="3313509"/>
            <a:ext cx="3689203" cy="76944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 Narrow" panose="020B0606020202030204" pitchFamily="34" charset="0"/>
              </a:rPr>
              <a:t>Бытовая грамотность</a:t>
            </a: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xmlns="" id="{B579CB4A-1E6C-49B3-9331-1BFFCB319953}"/>
              </a:ext>
            </a:extLst>
          </p:cNvPr>
          <p:cNvSpPr/>
          <p:nvPr/>
        </p:nvSpPr>
        <p:spPr>
          <a:xfrm>
            <a:off x="467544" y="5805264"/>
            <a:ext cx="3689203" cy="673554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0" dirty="0">
                <a:solidFill>
                  <a:srgbClr val="002060"/>
                </a:solidFill>
                <a:latin typeface="Arial Narrow" panose="020B0606020202030204" pitchFamily="34" charset="0"/>
              </a:rPr>
              <a:t>Коммуникативная</a:t>
            </a:r>
          </a:p>
          <a:p>
            <a:pPr algn="ctr"/>
            <a:r>
              <a:rPr lang="ru-RU" sz="2400" b="1" kern="0" dirty="0">
                <a:solidFill>
                  <a:srgbClr val="002060"/>
                </a:solidFill>
                <a:latin typeface="Arial Narrow" panose="020B0606020202030204" pitchFamily="34" charset="0"/>
              </a:rPr>
              <a:t>грамотность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xmlns="" id="{E30E463A-8F68-47F2-B124-D77126DFB3D8}"/>
              </a:ext>
            </a:extLst>
          </p:cNvPr>
          <p:cNvSpPr/>
          <p:nvPr/>
        </p:nvSpPr>
        <p:spPr>
          <a:xfrm>
            <a:off x="4794307" y="5805263"/>
            <a:ext cx="3689203" cy="67355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0" dirty="0">
                <a:solidFill>
                  <a:srgbClr val="002060"/>
                </a:solidFill>
                <a:latin typeface="Arial Narrow" panose="020B0606020202030204" pitchFamily="34" charset="0"/>
              </a:rPr>
              <a:t>Общественно-политическая грамотность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E273CC8-458E-43A2-BED7-4D0DE7379F15}"/>
              </a:ext>
            </a:extLst>
          </p:cNvPr>
          <p:cNvSpPr txBox="1"/>
          <p:nvPr/>
        </p:nvSpPr>
        <p:spPr>
          <a:xfrm>
            <a:off x="295680" y="1340768"/>
            <a:ext cx="842757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/>
            <a:r>
              <a:rPr lang="ru-RU" sz="2400" b="1" dirty="0"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При написании проектов формируются все виды функциональной грамотности. </a:t>
            </a:r>
            <a:r>
              <a:rPr lang="ru-RU" sz="2400" b="1" kern="1200" dirty="0">
                <a:effectLst/>
                <a:latin typeface="Arial Narrow" panose="020B0606020202030204" pitchFamily="34" charset="0"/>
              </a:rPr>
              <a:t>В зависимости от тематики проекта тот или иной вид грамотности формируется в большей или меньшей степени.</a:t>
            </a:r>
            <a:endParaRPr lang="ru-RU" sz="2400" b="1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13509"/>
            <a:ext cx="37131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546145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712879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коммуникация;</a:t>
            </a:r>
          </a:p>
          <a:p>
            <a:pPr>
              <a:buFont typeface="Wingdings" pitchFamily="2" charset="2"/>
              <a:buChar char="ü"/>
            </a:pPr>
            <a:endParaRPr lang="ru-RU" sz="4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командная работа (или кооперация);</a:t>
            </a:r>
          </a:p>
          <a:p>
            <a:pPr>
              <a:buFont typeface="Wingdings" pitchFamily="2" charset="2"/>
              <a:buChar char="ü"/>
            </a:pPr>
            <a:endParaRPr lang="ru-RU" sz="4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критическое мышление;</a:t>
            </a:r>
          </a:p>
          <a:p>
            <a:pPr>
              <a:buFont typeface="Wingdings" pitchFamily="2" charset="2"/>
              <a:buChar char="ü"/>
            </a:pPr>
            <a:endParaRPr lang="ru-RU" sz="40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4000" b="1" i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креативность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548680"/>
            <a:ext cx="32704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Модель </a:t>
            </a:r>
            <a:r>
              <a:rPr lang="ru-RU" sz="4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4 «К»</a:t>
            </a:r>
            <a:endParaRPr lang="ru-RU" sz="4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2763044-11A7-41BB-9AA3-CACC7DB14784}"/>
              </a:ext>
            </a:extLst>
          </p:cNvPr>
          <p:cNvSpPr/>
          <p:nvPr/>
        </p:nvSpPr>
        <p:spPr>
          <a:xfrm>
            <a:off x="438840" y="15709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Школа будущего – это школа проектов!</a:t>
            </a: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881C62F-D062-4558-ADB7-D3BFFFEA926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329"/>
          <a:stretch/>
        </p:blipFill>
        <p:spPr>
          <a:xfrm flipH="1">
            <a:off x="5508104" y="3861048"/>
            <a:ext cx="3233059" cy="2561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2F0761A-B267-4AAE-8943-A1F5222FF1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006764"/>
            <a:ext cx="3233060" cy="2424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6591BE2-FD06-4F1A-A441-DC00E4A85500}"/>
              </a:ext>
            </a:extLst>
          </p:cNvPr>
          <p:cNvSpPr txBox="1"/>
          <p:nvPr/>
        </p:nvSpPr>
        <p:spPr>
          <a:xfrm>
            <a:off x="396199" y="1445002"/>
            <a:ext cx="45720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- это особая философия образования: философия цели и деятельности, результатов и достижений, которая принята школой сегодняшнего дня, потому что позволяет органично соединить - ценностно-смысловые основы культуры и процесс деятельной социализации. 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058505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1D2A797-70B9-445B-BF8D-E30CD0D9055E}"/>
              </a:ext>
            </a:extLst>
          </p:cNvPr>
          <p:cNvSpPr txBox="1"/>
          <p:nvPr/>
        </p:nvSpPr>
        <p:spPr>
          <a:xfrm>
            <a:off x="-127222" y="25502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Ключевые образовательные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компетенции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xmlns="" id="{E4B77DE9-B653-46F4-AD42-0D048BE27EE7}"/>
              </a:ext>
            </a:extLst>
          </p:cNvPr>
          <p:cNvSpPr/>
          <p:nvPr/>
        </p:nvSpPr>
        <p:spPr>
          <a:xfrm>
            <a:off x="971600" y="3933056"/>
            <a:ext cx="3689203" cy="64068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Менеджерские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умения и навыки</a:t>
            </a: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xmlns="" id="{6126E248-AD1E-42AE-B192-ECFD2D77453C}"/>
              </a:ext>
            </a:extLst>
          </p:cNvPr>
          <p:cNvSpPr/>
          <p:nvPr/>
        </p:nvSpPr>
        <p:spPr>
          <a:xfrm>
            <a:off x="827584" y="1628800"/>
            <a:ext cx="3689203" cy="64068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Поисковые</a:t>
            </a:r>
          </a:p>
          <a:p>
            <a:pPr algn="ctr"/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(исследовательские)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xmlns="" id="{77A5030D-2081-436D-B250-121C3D35B5FB}"/>
              </a:ext>
            </a:extLst>
          </p:cNvPr>
          <p:cNvSpPr/>
          <p:nvPr/>
        </p:nvSpPr>
        <p:spPr>
          <a:xfrm>
            <a:off x="1043608" y="5157192"/>
            <a:ext cx="3689203" cy="682081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Презентационные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умения и навыки</a:t>
            </a: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xmlns="" id="{0F6B981C-0373-40DF-8970-306C323EAC4A}"/>
              </a:ext>
            </a:extLst>
          </p:cNvPr>
          <p:cNvSpPr/>
          <p:nvPr/>
        </p:nvSpPr>
        <p:spPr>
          <a:xfrm>
            <a:off x="899592" y="2780928"/>
            <a:ext cx="3689203" cy="64068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Навыки работы</a:t>
            </a:r>
          </a:p>
          <a:p>
            <a:pPr algn="ctr"/>
            <a:r>
              <a:rPr lang="ru-RU" sz="24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в сотрудничестве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05F1691-4CB5-4ABF-8E48-CB75600A9DE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616204" y="2209455"/>
            <a:ext cx="4918484" cy="3278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41246752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Narrow" panose="020B0606020202030204" pitchFamily="34" charset="0"/>
              </a:rPr>
              <a:t>Виды проектов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Narrow" panose="020B0606020202030204" pitchFamily="34" charset="0"/>
              </a:rPr>
              <a:t>по доминирующей </a:t>
            </a: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C0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 Narrow" panose="020B0606020202030204" pitchFamily="34" charset="0"/>
              </a:rPr>
              <a:t>деятельности учащихся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2084" y="1564833"/>
            <a:ext cx="55800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Практико-ориентированный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2084" y="2642051"/>
            <a:ext cx="57852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Исследовательский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76037" y="3233152"/>
            <a:ext cx="5538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6037" y="3953138"/>
            <a:ext cx="42503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8121" y="4653136"/>
            <a:ext cx="34671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Ролевой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</a:t>
            </a:r>
            <a:r>
              <a:rPr lang="ru-RU" dirty="0"/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2669" y="5445224"/>
            <a:ext cx="6801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Приключенческо-игровой проект </a:t>
            </a:r>
          </a:p>
        </p:txBody>
      </p:sp>
    </p:spTree>
    <p:extLst>
      <p:ext uri="{BB962C8B-B14F-4D97-AF65-F5344CB8AC3E}">
        <p14:creationId xmlns="" xmlns:p14="http://schemas.microsoft.com/office/powerpoint/2010/main" val="928521409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5041900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492896"/>
            <a:ext cx="3545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Краткосрочные</a:t>
            </a: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3786"/>
            <a:ext cx="1908175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772816"/>
            <a:ext cx="31736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Мини-проект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3212976"/>
            <a:ext cx="44405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Недельные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933056"/>
            <a:ext cx="6981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Долгосрочные </a:t>
            </a: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(годичные) </a:t>
            </a: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</a:t>
            </a:r>
            <a:endParaRPr lang="ru-RU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21892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548680"/>
            <a:ext cx="5262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количеству участников</a:t>
            </a:r>
            <a:r>
              <a:rPr lang="ru-RU" dirty="0" smtClean="0">
                <a:latin typeface="Arial Narrow" panose="020B0606020202030204" pitchFamily="34" charset="0"/>
              </a:rPr>
              <a:t>: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90007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Личностные (между двумя партнерами, находящимися в разных школах, регионах, странах). 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3594" y="3047201"/>
            <a:ext cx="7471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Парные (между парами участников).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93595" y="3815462"/>
            <a:ext cx="78988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Групповые (между группами участников).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53136"/>
            <a:ext cx="1224136" cy="215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37375716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9108" y="4766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Какова роль каждого</a:t>
            </a:r>
          </a:p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участника проекта?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00111"/>
            <a:ext cx="4032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580"/>
            <a:r>
              <a:rPr lang="ru-RU" sz="2400" b="1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 ходе </a:t>
            </a:r>
            <a:r>
              <a:rPr lang="ru-RU" sz="24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проектов учитель сам учится вместе со своими учениками распознавать ситуации, которые помогают разработать хорошие проекты; структурировать проблемы в качестве возможностей для обучения; управлять процессом обучения; разрабатывать содержательные формы оценивания.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619" y="116632"/>
            <a:ext cx="2238665" cy="173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1874994"/>
            <a:ext cx="4572000" cy="27515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indent="44958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Работая над проектом, учащиеся получают </a:t>
            </a:r>
            <a:r>
              <a:rPr lang="ru-RU" sz="2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практический </a:t>
            </a:r>
            <a:r>
              <a:rPr lang="ru-RU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опыт в планировании, разработке эксперимента, сборе и обработке данных, </a:t>
            </a:r>
            <a:r>
              <a:rPr lang="ru-RU" sz="2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презентации </a:t>
            </a:r>
            <a:r>
              <a:rPr lang="ru-RU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полученных результатов, что, несомненно, понадобится им в продолжении школьного </a:t>
            </a:r>
            <a:r>
              <a:rPr lang="ru-RU" sz="24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обучения</a:t>
            </a:r>
            <a:r>
              <a:rPr lang="ru-RU" sz="2400" b="1" dirty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134" y="368795"/>
            <a:ext cx="1335350" cy="1427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51062029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940" y="378505"/>
            <a:ext cx="6777372" cy="6961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Уже с первых дней пребывания детей в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школе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необходимо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готовить их к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проектной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деятельности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, развивая мышление,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учить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оценивать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свою деятельность и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деятельность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других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, формировать коммуникативные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умения,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лежащие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в основе эффективных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социально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интеллектуальных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взаимодействий в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процессе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обучения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: умения спрашивать,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управлять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голосом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, выражать свою точку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зрения,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договариваться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. </a:t>
            </a:r>
            <a:endParaRPr lang="ru-RU" altLang="ru-RU" sz="2400" b="1" kern="0" dirty="0" smtClean="0">
              <a:solidFill>
                <a:srgbClr val="00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“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Как ты думаешь?”, “Выскажи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свое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предположение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, мнение”, “Докажи, что я не права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”,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“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Задай вопрос товарищу”, “Обсуди в паре, группе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”,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“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Найди ответ на вопрос” и т.д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.</a:t>
            </a:r>
            <a:endParaRPr lang="ru-RU" altLang="ru-RU" sz="2400" b="1" kern="0" dirty="0">
              <a:solidFill>
                <a:srgbClr val="000000"/>
              </a:solidFill>
              <a:latin typeface="Arial Narrow" panose="020B0606020202030204" pitchFamily="34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20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20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://blog.copdfoundation.org/wp-content/uploads/2012/09/C-Users-sschlegel-Pictures-Question-Mark-M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78505"/>
            <a:ext cx="11652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Documents and Settings\галина\Мои документы\Мои рисунки\школьные картинки\4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225" y="4221088"/>
            <a:ext cx="1556861" cy="119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657" y="1772816"/>
            <a:ext cx="1803999" cy="2123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533100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318" y="223137"/>
            <a:ext cx="4572000" cy="36379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Как же ввести учащихся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в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проблемную ситуацию,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которая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была бы им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понятна,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как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заинтересовать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тематикой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проекта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,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поддержать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любознательность,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устойчивый 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интерес </a:t>
            </a: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к</a:t>
            </a:r>
          </a:p>
          <a:p>
            <a:pPr marL="342900" lvl="0" indent="-342900" eaLnBrk="0" fontAlgn="base" hangingPunct="0">
              <a:spcAft>
                <a:spcPct val="0"/>
              </a:spcAft>
            </a:pPr>
            <a:r>
              <a:rPr lang="ru-RU" altLang="ru-RU" sz="2400" b="1" kern="0" dirty="0" smtClean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проекту</a:t>
            </a:r>
            <a:r>
              <a:rPr lang="ru-RU" altLang="ru-RU" sz="2400" b="1" kern="0" dirty="0">
                <a:solidFill>
                  <a:srgbClr val="000000"/>
                </a:solidFill>
                <a:latin typeface="Arial Narrow" panose="020B0606020202030204" pitchFamily="34" charset="0"/>
                <a:cs typeface="Times New Roman" pitchFamily="18" charset="0"/>
              </a:rPr>
              <a:t>?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altLang="ru-RU" sz="32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5976" y="314096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u="sng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Тема может быть: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-фантастической (ребенок выдвигает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какую-то фантастическую гипотезу);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-экспериментальной;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-изобретательской;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-теоретической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1401" y="3876887"/>
            <a:ext cx="41945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000000"/>
                </a:solidFill>
                <a:latin typeface="Arial Narrow" panose="020B0606020202030204" pitchFamily="34" charset="0"/>
                <a:cs typeface="Arial" charset="0"/>
              </a:rPr>
              <a:t>Темы школьных проектов могут касаться любых областей знаний, могут быть обширными, главное - конкретизировать их.</a:t>
            </a:r>
            <a:r>
              <a:rPr lang="ru-RU" altLang="ru-RU" sz="2400" dirty="0">
                <a:solidFill>
                  <a:srgbClr val="000000"/>
                </a:solidFill>
                <a:latin typeface="Arial" charset="0"/>
                <a:cs typeface="Arial" charset="0"/>
              </a:rPr>
              <a:t>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-10761"/>
            <a:ext cx="2341563" cy="300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94189121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2_Оформление по умолчанию">
  <a:themeElements>
    <a:clrScheme name="2_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Шаблон «Музыка» 16" id="{B4E4CFC0-83D1-4F0C-B03A-10C7569C3E4E}" vid="{2A53003F-5C08-4031-9B40-5281F6D4A3C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2450</TotalTime>
  <Words>720</Words>
  <Application>Microsoft Office PowerPoint</Application>
  <PresentationFormat>Экран (4:3)</PresentationFormat>
  <Paragraphs>137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2_Оформление по умолчанию</vt:lpstr>
      <vt:lpstr>Специальное оформление</vt:lpstr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11</cp:lastModifiedBy>
  <cp:revision>204</cp:revision>
  <dcterms:created xsi:type="dcterms:W3CDTF">2014-01-24T18:24:41Z</dcterms:created>
  <dcterms:modified xsi:type="dcterms:W3CDTF">2022-03-22T11:00:56Z</dcterms:modified>
</cp:coreProperties>
</file>